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br>
              <a:rPr lang="en-US" dirty="0" smtClean="0"/>
            </a:br>
            <a:r>
              <a:rPr lang="en-US" dirty="0" smtClean="0"/>
              <a:t>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8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0533" y="5316145"/>
            <a:ext cx="2087892" cy="903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858" y="4200852"/>
            <a:ext cx="1464106" cy="682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Central Limit Theorem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larger and larger sample size </a:t>
            </a:r>
            <a:r>
              <a:rPr lang="en-US" sz="2800" i="1" dirty="0" smtClean="0"/>
              <a:t>n</a:t>
            </a:r>
            <a:r>
              <a:rPr lang="en-US" sz="2800" dirty="0" smtClean="0"/>
              <a:t>, we expect the </a:t>
            </a:r>
            <a:r>
              <a:rPr lang="en-US" sz="2800" b="1" u="sng" dirty="0" smtClean="0"/>
              <a:t>Sampling Distribution’s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shape</a:t>
            </a:r>
            <a:r>
              <a:rPr lang="en-US" sz="2800" dirty="0" smtClean="0"/>
              <a:t> </a:t>
            </a:r>
            <a:r>
              <a:rPr lang="en-US" sz="2800" dirty="0"/>
              <a:t>to become more Normal (</a:t>
            </a:r>
            <a:r>
              <a:rPr lang="en-US" sz="2800" dirty="0" err="1"/>
              <a:t>unimodal</a:t>
            </a:r>
            <a:r>
              <a:rPr lang="en-US" sz="2800" dirty="0"/>
              <a:t> and symmetric)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center</a:t>
            </a:r>
            <a:r>
              <a:rPr lang="en-US" sz="2800" dirty="0" smtClean="0"/>
              <a:t> </a:t>
            </a:r>
            <a:r>
              <a:rPr lang="en-US" sz="2800" dirty="0"/>
              <a:t>to stay the </a:t>
            </a:r>
            <a:r>
              <a:rPr lang="en-US" sz="2800" dirty="0" smtClean="0"/>
              <a:t>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spread</a:t>
            </a:r>
            <a:r>
              <a:rPr lang="en-US" sz="2800" dirty="0" smtClean="0"/>
              <a:t> to become smaller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3858" y="3783210"/>
                <a:ext cx="9003042" cy="2878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 smtClean="0"/>
                  <a:t>For Quantitative Data</a:t>
                </a:r>
                <a:r>
                  <a:rPr lang="en-US" sz="2800" dirty="0" smtClean="0"/>
                  <a:t>:</a:t>
                </a:r>
              </a:p>
              <a:p>
                <a:r>
                  <a:rPr lang="en-US" sz="2800" dirty="0" smtClean="0"/>
                  <a:t>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 smtClean="0"/>
                  <a:t>   where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deviation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of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the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population</m:t>
                    </m:r>
                  </m:oMath>
                </a14:m>
                <a:endParaRPr lang="en-US" sz="2800" b="0" dirty="0" smtClean="0">
                  <a:ea typeface="Cambria Math"/>
                </a:endParaRPr>
              </a:p>
              <a:p>
                <a:r>
                  <a:rPr lang="en-US" sz="2800" u="sng" dirty="0" smtClean="0"/>
                  <a:t>For Categorical Data</a:t>
                </a:r>
                <a:r>
                  <a:rPr lang="en-US" sz="2800" dirty="0" smtClean="0"/>
                  <a:t>:</a:t>
                </a:r>
              </a:p>
              <a:p>
                <a:r>
                  <a:rPr lang="en-US" sz="2800" dirty="0" smtClean="0"/>
                  <a:t>SD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 smtClean="0"/>
                  <a:t>  where </a:t>
                </a:r>
                <a:r>
                  <a:rPr lang="en-US" sz="2800" i="1" dirty="0" smtClean="0"/>
                  <a:t>p</a:t>
                </a:r>
                <a:r>
                  <a:rPr lang="en-US" sz="2800" dirty="0" smtClean="0"/>
                  <a:t> = proportion in the population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58" y="3783210"/>
                <a:ext cx="9003042" cy="2878288"/>
              </a:xfrm>
              <a:prstGeom prst="rect">
                <a:avLst/>
              </a:prstGeom>
              <a:blipFill>
                <a:blip r:embed="rId2"/>
                <a:stretch>
                  <a:fillRect l="-1354" t="-2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61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“</a:t>
            </a:r>
            <a:r>
              <a:rPr lang="en-US" i="1" dirty="0" smtClean="0"/>
              <a:t>p</a:t>
            </a:r>
            <a:r>
              <a:rPr lang="en-US" dirty="0" smtClean="0"/>
              <a:t>” is unknown?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i="1" dirty="0"/>
                  <a:t>p</a:t>
                </a:r>
                <a:r>
                  <a:rPr lang="en-US" dirty="0"/>
                  <a:t> = Population Proportion (parameter)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/>
                  <a:t> = </a:t>
                </a:r>
                <a:r>
                  <a:rPr lang="en-US" dirty="0"/>
                  <a:t>Sample Proportion (statistic)</a:t>
                </a:r>
                <a:endParaRPr lang="en-US" i="1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sz="3600" dirty="0" smtClean="0"/>
                  <a:t>We can use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3600" i="1" dirty="0"/>
                  <a:t> </a:t>
                </a:r>
                <a:r>
                  <a:rPr lang="en-US" sz="3600" dirty="0" smtClean="0"/>
                  <a:t>to calculate a </a:t>
                </a:r>
                <a:r>
                  <a:rPr lang="en-US" sz="3600" u="sng" dirty="0" smtClean="0">
                    <a:solidFill>
                      <a:srgbClr val="FF0000"/>
                    </a:solidFill>
                  </a:rPr>
                  <a:t>confidence interval</a:t>
                </a:r>
                <a:r>
                  <a:rPr lang="en-US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600" dirty="0" smtClean="0"/>
                  <a:t>to </a:t>
                </a:r>
                <a:r>
                  <a:rPr lang="en-US" sz="3600" smtClean="0"/>
                  <a:t>predict </a:t>
                </a:r>
                <a:r>
                  <a:rPr lang="en-US" sz="3600" i="1" smtClean="0"/>
                  <a:t>p!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34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36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Normal Curve: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1" y="2471383"/>
                <a:ext cx="4298823" cy="381840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sample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MM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sample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size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1" dirty="0" smtClean="0"/>
              </a:p>
              <a:p>
                <a:r>
                  <a:rPr lang="en-US" dirty="0" smtClean="0"/>
                  <a:t> Calculate SD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̂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Here the SD is called a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standard error = SE</a:t>
                </a:r>
                <a:endParaRPr lang="en-US" b="0" dirty="0" smtClean="0">
                  <a:solidFill>
                    <a:srgbClr val="C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1" y="2471383"/>
                <a:ext cx="4298823" cy="3818404"/>
              </a:xfrm>
              <a:blipFill>
                <a:blip r:embed="rId2"/>
                <a:stretch>
                  <a:fillRect l="-1416" t="-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599" y="2471383"/>
                <a:ext cx="4143375" cy="382219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51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=0.2352941176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51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=0.0593974311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599" y="2471383"/>
                <a:ext cx="4143375" cy="382219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8705" y="371475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 the proportion of </a:t>
            </a:r>
            <a:r>
              <a:rPr lang="en-US" i="1" dirty="0" smtClean="0"/>
              <a:t>p</a:t>
            </a:r>
            <a:r>
              <a:rPr lang="en-US" dirty="0" smtClean="0"/>
              <a:t> = BLUE MM’s that the Mars Co uses to fill each bag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381875" y="2990850"/>
            <a:ext cx="361950" cy="3143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91425" y="265747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 “A”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10450" y="4380586"/>
            <a:ext cx="361950" cy="3143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4106193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 “B”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215" y="4962525"/>
            <a:ext cx="2621860" cy="10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 rot="5400000">
            <a:off x="6304385" y="60361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6667359" y="6048547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0.30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5400000">
            <a:off x="7013872" y="6048547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7321673" y="60601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5227595" y="60501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5400000">
            <a:off x="5598483" y="6043781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884094" y="6109194"/>
            <a:ext cx="74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29505" y="5820772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Blue MM’s</a:t>
            </a:r>
          </a:p>
          <a:p>
            <a:r>
              <a:rPr lang="en-US" sz="1200" dirty="0"/>
              <a:t>n</a:t>
            </a:r>
            <a:r>
              <a:rPr lang="en-US" sz="1200" dirty="0" smtClean="0"/>
              <a:t>=51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556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90% Confidence Interval: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2471383"/>
                <a:ext cx="4272506" cy="3818404"/>
              </a:xfrm>
            </p:spPr>
            <p:txBody>
              <a:bodyPr/>
              <a:lstStyle/>
              <a:p>
                <a:r>
                  <a:rPr lang="en-US" dirty="0" smtClean="0"/>
                  <a:t>Recall 90% center area means 5% left area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Find z = </a:t>
                </a:r>
                <a:r>
                  <a:rPr lang="en-US" dirty="0" err="1"/>
                  <a:t>invnorm</a:t>
                </a:r>
                <a:r>
                  <a:rPr lang="en-US" dirty="0"/>
                  <a:t>(0.05) = </a:t>
                </a:r>
                <a:r>
                  <a:rPr lang="en-US" dirty="0" smtClean="0"/>
                  <a:t>-1.644853626</a:t>
                </a:r>
              </a:p>
              <a:p>
                <a:r>
                  <a:rPr lang="en-US" dirty="0" smtClean="0"/>
                  <a:t>Find data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CI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 smtClean="0"/>
                  <a:t>z*SD+center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2471383"/>
                <a:ext cx="4272506" cy="3818404"/>
              </a:xfrm>
              <a:blipFill>
                <a:blip r:embed="rId2"/>
                <a:stretch>
                  <a:fillRect l="-1571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Pic here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z = </a:t>
                </a:r>
                <a:r>
                  <a:rPr lang="en-US" dirty="0" err="1" smtClean="0"/>
                  <a:t>invnorm</a:t>
                </a:r>
                <a:r>
                  <a:rPr lang="en-US" dirty="0" smtClean="0"/>
                  <a:t>(0.05) = </a:t>
                </a:r>
              </a:p>
              <a:p>
                <a:pPr marL="0" indent="0">
                  <a:buNone/>
                </a:pPr>
                <a:r>
                  <a:rPr lang="en-US" dirty="0" smtClean="0"/>
                  <a:t>-1.644853626</a:t>
                </a:r>
              </a:p>
              <a:p>
                <a:r>
                  <a:rPr lang="en-US" dirty="0" smtClean="0"/>
                  <a:t>CI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 smtClean="0"/>
                  <a:t>C*B+A =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(0.1375940377, 0.3329941976)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870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continued…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21" y="2440186"/>
            <a:ext cx="3028950" cy="151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7134224" y="4567282"/>
            <a:ext cx="457201" cy="1571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91425" y="4395544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 “C”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2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90501" y="2471383"/>
                <a:ext cx="4333874" cy="3818404"/>
              </a:xfrm>
            </p:spPr>
            <p:txBody>
              <a:bodyPr/>
              <a:lstStyle/>
              <a:p>
                <a:r>
                  <a:rPr lang="en-US" dirty="0" smtClean="0"/>
                  <a:t>Use STAT TESTS #A </a:t>
                </a:r>
              </a:p>
              <a:p>
                <a:pPr marL="0" indent="0">
                  <a:buNone/>
                </a:pPr>
                <a:r>
                  <a:rPr lang="en-US" dirty="0" smtClean="0"/>
                  <a:t>(1-Prop Z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x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#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sample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MM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n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sample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size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CI-level = specified</a:t>
                </a:r>
              </a:p>
              <a:p>
                <a:r>
                  <a:rPr lang="en-US" dirty="0" smtClean="0"/>
                  <a:t>Calculate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90501" y="2471383"/>
                <a:ext cx="4333874" cy="3818404"/>
              </a:xfrm>
              <a:blipFill>
                <a:blip r:embed="rId2"/>
                <a:stretch>
                  <a:fillRect l="-2672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STAT TESTS #A </a:t>
                </a:r>
              </a:p>
              <a:p>
                <a:pPr marL="0" indent="0">
                  <a:buNone/>
                </a:pPr>
                <a:r>
                  <a:rPr lang="en-US" dirty="0"/>
                  <a:t>(1-Prop Z </a:t>
                </a:r>
                <a:r>
                  <a:rPr lang="en-US" dirty="0" err="1"/>
                  <a:t>Int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x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b="0" dirty="0" smtClean="0"/>
              </a:p>
              <a:p>
                <a:r>
                  <a:rPr lang="en-US" dirty="0"/>
                  <a:t>n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51</m:t>
                    </m:r>
                  </m:oMath>
                </a14:m>
                <a:endParaRPr lang="en-US" b="0" dirty="0" smtClean="0"/>
              </a:p>
              <a:p>
                <a:r>
                  <a:rPr lang="en-US" dirty="0"/>
                  <a:t>CI-level = </a:t>
                </a:r>
                <a:r>
                  <a:rPr lang="en-US" dirty="0" smtClean="0"/>
                  <a:t>0.90</a:t>
                </a:r>
                <a:endParaRPr lang="en-US" dirty="0"/>
              </a:p>
              <a:p>
                <a:r>
                  <a:rPr lang="en-US" dirty="0" smtClean="0"/>
                  <a:t>(0.13759, 0.33299)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870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627" y="5695950"/>
            <a:ext cx="7484741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this only to check.  You will be asked to do full calculation on exam!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4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say…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 don’t say…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38817"/>
          </a:xfrm>
        </p:spPr>
        <p:txBody>
          <a:bodyPr>
            <a:noAutofit/>
          </a:bodyPr>
          <a:lstStyle/>
          <a:p>
            <a:r>
              <a:rPr lang="en-US" sz="2500" dirty="0" smtClean="0"/>
              <a:t>We are __% confident that the true proportion of __ is between __ and __.</a:t>
            </a:r>
          </a:p>
          <a:p>
            <a:r>
              <a:rPr lang="en-US" sz="2500" dirty="0" smtClean="0"/>
              <a:t>We expect __% of all possible confidence intervals calculated with sample size </a:t>
            </a:r>
            <a:r>
              <a:rPr lang="en-US" sz="2500" i="1" dirty="0" smtClean="0"/>
              <a:t>n</a:t>
            </a:r>
            <a:r>
              <a:rPr lang="en-US" sz="2500" dirty="0" smtClean="0"/>
              <a:t> to contain the true proportion of the population.</a:t>
            </a:r>
            <a:endParaRPr lang="en-US" sz="25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015017"/>
          </a:xfrm>
        </p:spPr>
        <p:txBody>
          <a:bodyPr>
            <a:noAutofit/>
          </a:bodyPr>
          <a:lstStyle/>
          <a:p>
            <a:r>
              <a:rPr lang="en-US" sz="2500" dirty="0" smtClean="0"/>
              <a:t>There is a __% chance of a particular value in the interval.</a:t>
            </a:r>
          </a:p>
          <a:p>
            <a:r>
              <a:rPr lang="en-US" sz="2500" dirty="0" smtClean="0"/>
              <a:t>There is a __% chance the proportion of the population is in the interval.</a:t>
            </a:r>
            <a:endParaRPr lang="en-US" sz="2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our prediction?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Mars Co claims that it fills each bag with 24% blue MM’s.</a:t>
            </a:r>
          </a:p>
          <a:p>
            <a:r>
              <a:rPr lang="en-US" dirty="0" smtClean="0"/>
              <a:t>Raise your hand if 24% is in your interval.  We would expect about 90% of the class to have a hand raised!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 proportion of brown eyes using class as sample using 95% confidence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sample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brown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eyes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class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size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i="1" dirty="0"/>
              </a:p>
              <a:p>
                <a:r>
                  <a:rPr lang="en-US" dirty="0"/>
                  <a:t> Calculate SD </a:t>
                </a:r>
                <a:r>
                  <a:rPr lang="en-US" dirty="0" smtClean="0"/>
                  <a:t>= SE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Sketch normal curve</a:t>
                </a:r>
              </a:p>
              <a:p>
                <a:r>
                  <a:rPr lang="en-US" dirty="0"/>
                  <a:t>Find z = </a:t>
                </a:r>
                <a:r>
                  <a:rPr lang="en-US" dirty="0" err="1" smtClean="0"/>
                  <a:t>invnorm</a:t>
                </a:r>
                <a:r>
                  <a:rPr lang="en-US" dirty="0" smtClean="0"/>
                  <a:t>(0.025)</a:t>
                </a:r>
                <a:endParaRPr lang="en-US" dirty="0"/>
              </a:p>
              <a:p>
                <a:r>
                  <a:rPr lang="en-US" dirty="0"/>
                  <a:t>Find data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CI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 smtClean="0"/>
                  <a:t>z*SD+center</a:t>
                </a:r>
              </a:p>
              <a:p>
                <a:r>
                  <a:rPr lang="en-US" dirty="0" smtClean="0"/>
                  <a:t>Check using STAT </a:t>
                </a:r>
                <a:r>
                  <a:rPr lang="en-US" dirty="0"/>
                  <a:t>TESTS #</a:t>
                </a:r>
                <a:r>
                  <a:rPr lang="en-US" dirty="0" smtClean="0"/>
                  <a:t>A</a:t>
                </a:r>
              </a:p>
              <a:p>
                <a:r>
                  <a:rPr lang="en-US" smtClean="0"/>
                  <a:t>Make conclusion 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4705350"/>
            <a:ext cx="3822963" cy="204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022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75</TotalTime>
  <Words>604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Georgia</vt:lpstr>
      <vt:lpstr>Wingdings</vt:lpstr>
      <vt:lpstr>Wingdings 2</vt:lpstr>
      <vt:lpstr>Theme Stats</vt:lpstr>
      <vt:lpstr>Confidence Intervals Proportions</vt:lpstr>
      <vt:lpstr>PowerPoint Presentation</vt:lpstr>
      <vt:lpstr>What if “p” is unknown?</vt:lpstr>
      <vt:lpstr>Predict the proportion of p = BLUE MM’s that the Mars Co uses to fill each bag</vt:lpstr>
      <vt:lpstr>Example continued…</vt:lpstr>
      <vt:lpstr>Example continued…</vt:lpstr>
      <vt:lpstr>      Conclusions</vt:lpstr>
      <vt:lpstr>How was our prediction?</vt:lpstr>
      <vt:lpstr>Predict proportion of brown eyes using class as sample using 95% confidence</vt:lpstr>
    </vt:vector>
  </TitlesOfParts>
  <Company>Valencia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Howard</dc:creator>
  <cp:lastModifiedBy>Deborah Howard</cp:lastModifiedBy>
  <cp:revision>11</cp:revision>
  <dcterms:created xsi:type="dcterms:W3CDTF">2020-02-17T13:08:22Z</dcterms:created>
  <dcterms:modified xsi:type="dcterms:W3CDTF">2020-02-17T14:24:49Z</dcterms:modified>
</cp:coreProperties>
</file>